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69" r:id="rId2"/>
    <p:sldId id="290" r:id="rId3"/>
    <p:sldId id="289" r:id="rId4"/>
    <p:sldId id="292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9AC"/>
    <a:srgbClr val="FF0066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3" autoAdjust="0"/>
    <p:restoredTop sz="94660"/>
  </p:normalViewPr>
  <p:slideViewPr>
    <p:cSldViewPr>
      <p:cViewPr varScale="1">
        <p:scale>
          <a:sx n="70" d="100"/>
          <a:sy n="70" d="100"/>
        </p:scale>
        <p:origin x="12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59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0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8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32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724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57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64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20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66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63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19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59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25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2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59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71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28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95CD1BF-7F24-4E60-BA4E-F4FC9E5CE503}" type="datetimeFigureOut">
              <a:rPr lang="fr-FR" smtClean="0"/>
              <a:pPr/>
              <a:t>29/03/2025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419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ulle ronde 6"/>
          <p:cNvSpPr/>
          <p:nvPr/>
        </p:nvSpPr>
        <p:spPr>
          <a:xfrm>
            <a:off x="1726374" y="350918"/>
            <a:ext cx="6516724" cy="1061876"/>
          </a:xfrm>
          <a:prstGeom prst="wedgeEllipseCallout">
            <a:avLst>
              <a:gd name="adj1" fmla="val -53708"/>
              <a:gd name="adj2" fmla="val -13524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C000"/>
                </a:solidFill>
              </a:rPr>
              <a:t>Voici un aperçu sur </a:t>
            </a:r>
            <a:r>
              <a:rPr lang="fr-FR" sz="2000" b="1" dirty="0">
                <a:solidFill>
                  <a:srgbClr val="FF0066"/>
                </a:solidFill>
              </a:rPr>
              <a:t>les barrières naturelles : première ligne de défense. </a:t>
            </a:r>
          </a:p>
        </p:txBody>
      </p:sp>
      <p:pic>
        <p:nvPicPr>
          <p:cNvPr id="1026" name="Picture 2" descr="Les barrières naturelles de l'immunité innée - profSVT OEHM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9" y="1488994"/>
            <a:ext cx="7925321" cy="50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a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822" y="0"/>
            <a:ext cx="1528763" cy="1763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072" y="332656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/>
              <a:t>Manifestations d’une réponse immunitaire non spécifique: </a:t>
            </a:r>
          </a:p>
        </p:txBody>
      </p:sp>
      <p:pic>
        <p:nvPicPr>
          <p:cNvPr id="3074" name="Picture 2" descr="Une réaction inflammatoire est une réaction de défense... - [1ère  Spécialité SVT] - QCM n° 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3" y="836712"/>
            <a:ext cx="8144753" cy="5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9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'immunité adaptative : Fiche de cours - SVT | SchoolMo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" y="781873"/>
            <a:ext cx="8980338" cy="491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-10972"/>
            <a:ext cx="1147471" cy="1323822"/>
          </a:xfrm>
          <a:prstGeom prst="rect">
            <a:avLst/>
          </a:prstGeom>
          <a:noFill/>
        </p:spPr>
      </p:pic>
      <p:sp>
        <p:nvSpPr>
          <p:cNvPr id="6" name="Rectangle à coins arrondis 4"/>
          <p:cNvSpPr/>
          <p:nvPr/>
        </p:nvSpPr>
        <p:spPr>
          <a:xfrm>
            <a:off x="2180122" y="24308"/>
            <a:ext cx="4896544" cy="664615"/>
          </a:xfrm>
          <a:prstGeom prst="wedgeRoundRectCallout">
            <a:avLst>
              <a:gd name="adj1" fmla="val -66568"/>
              <a:gd name="adj2" fmla="val 2473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Je détaille avec toi Les étapes de la phagocytose</a:t>
            </a:r>
          </a:p>
        </p:txBody>
      </p:sp>
      <p:pic>
        <p:nvPicPr>
          <p:cNvPr id="7" name="Picture 6" descr="bebe_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6507" y="5487925"/>
            <a:ext cx="864096" cy="1362613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 flipH="1">
            <a:off x="6660232" y="5589239"/>
            <a:ext cx="1556275" cy="958335"/>
          </a:xfrm>
          <a:prstGeom prst="wedgeEllipseCallou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Et ca réussit toujours?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03252"/>
            <a:ext cx="550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7030A0"/>
                </a:solidFill>
              </a:rPr>
              <a:t>Le </a:t>
            </a:r>
            <a:r>
              <a:rPr lang="fr-FR" sz="1600" b="1" dirty="0">
                <a:solidFill>
                  <a:srgbClr val="7030A0"/>
                </a:solidFill>
              </a:rPr>
              <a:t>phagosome</a:t>
            </a:r>
            <a:r>
              <a:rPr lang="fr-FR" sz="1600" dirty="0">
                <a:solidFill>
                  <a:srgbClr val="7030A0"/>
                </a:solidFill>
              </a:rPr>
              <a:t> est une sorte d’invagination de la membrane plasmique pour englober un corps étranger suivie de la formation d’une vacuole dans le cytosol.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48" y="5497621"/>
            <a:ext cx="643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7030A0"/>
                </a:solidFill>
              </a:rPr>
              <a:t>Le </a:t>
            </a:r>
            <a:r>
              <a:rPr lang="fr-FR" sz="1600" b="1" dirty="0">
                <a:solidFill>
                  <a:srgbClr val="7030A0"/>
                </a:solidFill>
              </a:rPr>
              <a:t>lysosome</a:t>
            </a:r>
            <a:r>
              <a:rPr lang="fr-FR" sz="1600" dirty="0">
                <a:solidFill>
                  <a:srgbClr val="7030A0"/>
                </a:solidFill>
              </a:rPr>
              <a:t> a une fonction de poubelle cellulaire, où les molécules non fonctionnelles ou étrangères sont éliminées par digestion.</a:t>
            </a:r>
          </a:p>
        </p:txBody>
      </p:sp>
    </p:spTree>
    <p:extLst>
      <p:ext uri="{BB962C8B-B14F-4D97-AF65-F5344CB8AC3E}">
        <p14:creationId xmlns:p14="http://schemas.microsoft.com/office/powerpoint/2010/main" val="15732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8C2F2-2CD2-5DB7-4A91-719F241C2901}"/>
              </a:ext>
            </a:extLst>
          </p:cNvPr>
          <p:cNvSpPr txBox="1"/>
          <p:nvPr/>
        </p:nvSpPr>
        <p:spPr>
          <a:xfrm>
            <a:off x="539552" y="38809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solidFill>
                  <a:srgbClr val="002060"/>
                </a:solidFill>
              </a:rPr>
              <a:t>Etapes de la phagocytose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7CFA8-6A0C-7D4A-AB13-AE8435EA9A11}"/>
              </a:ext>
            </a:extLst>
          </p:cNvPr>
          <p:cNvSpPr txBox="1"/>
          <p:nvPr/>
        </p:nvSpPr>
        <p:spPr>
          <a:xfrm>
            <a:off x="395536" y="620688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</a:rPr>
              <a:t>1. Adhésion:</a:t>
            </a:r>
          </a:p>
          <a:p>
            <a:r>
              <a:rPr lang="fr-FR" sz="2000" dirty="0">
                <a:solidFill>
                  <a:srgbClr val="002060"/>
                </a:solidFill>
              </a:rPr>
              <a:t>Le granulocyte s’approche de la bactérie puis s’y accole, la membrane plasmique s’invagine et l’englobe. </a:t>
            </a:r>
          </a:p>
          <a:p>
            <a:r>
              <a:rPr lang="fr-FR" sz="2000" b="1" u="sng" dirty="0">
                <a:solidFill>
                  <a:srgbClr val="002060"/>
                </a:solidFill>
              </a:rPr>
              <a:t>2. Absorption:</a:t>
            </a:r>
          </a:p>
          <a:p>
            <a:r>
              <a:rPr lang="fr-FR" sz="2000" dirty="0">
                <a:solidFill>
                  <a:srgbClr val="002060"/>
                </a:solidFill>
              </a:rPr>
              <a:t>Le granulocyte absorbe la bactérie par endocytose – la bactérie sera incluse dans des vésicules dans lesquelles les lysosomes déversent des enzymes hydrolytiques. </a:t>
            </a:r>
          </a:p>
          <a:p>
            <a:r>
              <a:rPr lang="fr-FR" sz="2000" b="1" u="sng" dirty="0">
                <a:solidFill>
                  <a:srgbClr val="002060"/>
                </a:solidFill>
              </a:rPr>
              <a:t>3. Digestion: </a:t>
            </a:r>
          </a:p>
          <a:p>
            <a:r>
              <a:rPr lang="fr-FR" sz="2000" dirty="0">
                <a:solidFill>
                  <a:srgbClr val="002060"/>
                </a:solidFill>
              </a:rPr>
              <a:t>Suite a la formation des vésicules de phagocytose (phagosomes), 3 cas sont possibles</a:t>
            </a:r>
          </a:p>
          <a:p>
            <a:r>
              <a:rPr lang="fr-FR" sz="2000" dirty="0">
                <a:solidFill>
                  <a:srgbClr val="002060"/>
                </a:solidFill>
              </a:rPr>
              <a:t>a. Rejet des déchets (la bactérie a été digérée et l’infection régresse). </a:t>
            </a:r>
          </a:p>
          <a:p>
            <a:r>
              <a:rPr lang="fr-FR" sz="2000" dirty="0">
                <a:solidFill>
                  <a:srgbClr val="002060"/>
                </a:solidFill>
              </a:rPr>
              <a:t>b. La bactérie reste intacte (état latent ou stationnaire) mais peut se multiplier plus tard.</a:t>
            </a:r>
          </a:p>
          <a:p>
            <a:r>
              <a:rPr lang="fr-FR" sz="2000" dirty="0">
                <a:solidFill>
                  <a:srgbClr val="002060"/>
                </a:solidFill>
              </a:rPr>
              <a:t>c. Déficit enzymatique ou bactérie résistante:</a:t>
            </a:r>
          </a:p>
          <a:p>
            <a:r>
              <a:rPr lang="fr-FR" sz="2000" dirty="0">
                <a:solidFill>
                  <a:srgbClr val="002060"/>
                </a:solidFill>
              </a:rPr>
              <a:t>La bactérie se multiplie: il y a apparition de pus (globules de graisse) et désagrégation du noyau du granulocyte; ce dernier meurt et l’infection se poursuit.  </a:t>
            </a:r>
          </a:p>
          <a:p>
            <a:pPr marL="457200" indent="-457200">
              <a:buAutoNum type="arabicPeriod"/>
            </a:pPr>
            <a:endParaRPr lang="fr-FR" sz="2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662</TotalTime>
  <Words>225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 de l’immunité</dc:title>
  <dc:creator>Sylvie</dc:creator>
  <cp:lastModifiedBy>Admin</cp:lastModifiedBy>
  <cp:revision>453</cp:revision>
  <dcterms:created xsi:type="dcterms:W3CDTF">2010-02-14T16:51:19Z</dcterms:created>
  <dcterms:modified xsi:type="dcterms:W3CDTF">2025-03-29T07:19:27Z</dcterms:modified>
</cp:coreProperties>
</file>